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67" r:id="rId4"/>
    <p:sldId id="265" r:id="rId5"/>
    <p:sldId id="259" r:id="rId6"/>
    <p:sldId id="260" r:id="rId7"/>
    <p:sldId id="257" r:id="rId8"/>
    <p:sldId id="262" r:id="rId9"/>
    <p:sldId id="264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395E-D186-48C8-89C6-447E9D8A40E7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33A64-072B-46B8-9780-B2055C18B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395E-D186-48C8-89C6-447E9D8A40E7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33A64-072B-46B8-9780-B2055C18B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395E-D186-48C8-89C6-447E9D8A40E7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33A64-072B-46B8-9780-B2055C18B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395E-D186-48C8-89C6-447E9D8A40E7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33A64-072B-46B8-9780-B2055C18B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395E-D186-48C8-89C6-447E9D8A40E7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33A64-072B-46B8-9780-B2055C18B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395E-D186-48C8-89C6-447E9D8A40E7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33A64-072B-46B8-9780-B2055C18B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395E-D186-48C8-89C6-447E9D8A40E7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33A64-072B-46B8-9780-B2055C18B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395E-D186-48C8-89C6-447E9D8A40E7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33A64-072B-46B8-9780-B2055C18B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395E-D186-48C8-89C6-447E9D8A40E7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33A64-072B-46B8-9780-B2055C18B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395E-D186-48C8-89C6-447E9D8A40E7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33A64-072B-46B8-9780-B2055C18B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395E-D186-48C8-89C6-447E9D8A40E7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33A64-072B-46B8-9780-B2055C18B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B395E-D186-48C8-89C6-447E9D8A40E7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3A64-072B-46B8-9780-B2055C18B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WucpcrE_7Ytr5-sOKJg3BckzHkqpzf1ukSkULit1Xas/edit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.ly/5ea56466075c7c0dc0172c93/game-mark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cs.google.com/spreadsheets/d/1WucpcrE_7Ytr5-sOKJg3BckzHkqpzf1ukSkULit1Xas/edi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icider.com/admin/2cYFa2e9tmt/BoDLrZYDuZp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cs.google.com/document/d/1bElnVgwF6nUdCfLxnqimFvxVtrzbapkqE_qF9NkX5vI/edit?usp=sharing" TargetMode="External"/><Relationship Id="rId5" Type="http://schemas.openxmlformats.org/officeDocument/2006/relationships/hyperlink" Target="https://docs.google.com/document/d/1rOb5EtF9vCklHtTT-Sn4QyeoSBENB0CUf4HWn4LA7cU/edit?usp=sharing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adlet.com/olgicaspasojevic/j2a310uv7yw7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JljFQNzs02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700808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Марко Краљевић: друштвена игра у дигиталном облику </a:t>
            </a:r>
          </a:p>
          <a:p>
            <a:endParaRPr lang="sr-Cyrl-RS" sz="28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sr-Cyrl-R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Школа: ОШ </a:t>
            </a:r>
            <a:r>
              <a:rPr lang="en-US" sz="2800" dirty="0" smtClean="0">
                <a:solidFill>
                  <a:schemeClr val="bg1"/>
                </a:solidFill>
              </a:rPr>
              <a:t>„</a:t>
            </a:r>
            <a:r>
              <a:rPr lang="sr-Cyrl-R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Петар Лековић”, Пожега</a:t>
            </a:r>
          </a:p>
          <a:p>
            <a:endParaRPr lang="sr-Cyrl-RS" sz="28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sr-Cyrl-R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Наставник: Олгица Спасојевић</a:t>
            </a:r>
          </a:p>
          <a:p>
            <a:endParaRPr lang="sr-Cyrl-RS" sz="28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sr-Cyrl-RS" sz="28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sr-Cyrl-R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Мај 2020. 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40466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Магија је у рукама наставника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573016"/>
            <a:ext cx="3789328" cy="2127213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Евалуација</a:t>
            </a:r>
            <a:endParaRPr lang="en-US" sz="4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9512" y="836712"/>
            <a:ext cx="8712968" cy="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9512" y="980728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r-Cyrl-RS" dirty="0" smtClean="0">
                <a:solidFill>
                  <a:schemeClr val="bg1"/>
                </a:solidFill>
              </a:rPr>
              <a:t>Уз помоћ Гугл упитника ученици су процењивали свој рад и рад група. </a:t>
            </a:r>
          </a:p>
          <a:p>
            <a:pPr>
              <a:buFontTx/>
              <a:buChar char="-"/>
            </a:pPr>
            <a:r>
              <a:rPr lang="sr-Cyrl-RS" dirty="0" smtClean="0">
                <a:solidFill>
                  <a:schemeClr val="bg1"/>
                </a:solidFill>
              </a:rPr>
              <a:t> Анализу упитника могли су видети у пројектном дневнику.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052736"/>
            <a:ext cx="3384376" cy="2011571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907704" y="2636912"/>
            <a:ext cx="3456384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3"/>
              </a:rPr>
              <a:t>https://docs.google.com/spreadsheets/d/1WucpcrE_7Ytr5-sOKJg3BckzHkqpzf1ukSkULit1Xas/edit#gid=803117542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335699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„</a:t>
            </a:r>
            <a:r>
              <a:rPr lang="sr-Cyrl-RS" i="1" dirty="0" smtClean="0">
                <a:solidFill>
                  <a:schemeClr val="bg1">
                    <a:lumMod val="85000"/>
                  </a:schemeClr>
                </a:solidFill>
              </a:rPr>
              <a:t> Уз овакав начин рада сматрам да смо научили више него иначе.”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386104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„</a:t>
            </a:r>
            <a:r>
              <a:rPr lang="sr-Cyrl-RS" i="1" dirty="0" smtClean="0">
                <a:solidFill>
                  <a:schemeClr val="bg1">
                    <a:lumMod val="85000"/>
                  </a:schemeClr>
                </a:solidFill>
              </a:rPr>
              <a:t> Мислим да је ово био једини пут да су сви стварно прочитали лектиру.”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429309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„</a:t>
            </a:r>
            <a:r>
              <a:rPr lang="sr-Cyrl-RS" i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bg1">
                    <a:lumMod val="85000"/>
                  </a:schemeClr>
                </a:solidFill>
              </a:rPr>
              <a:t>Много ми се допада овакав рад. Мислим да смо сви научили много више. Игрица коју смо направили је занимљива и корисна за обнављање</a:t>
            </a:r>
            <a:r>
              <a:rPr lang="sr-Cyrl-RS" i="1" dirty="0" smtClean="0">
                <a:solidFill>
                  <a:schemeClr val="bg1">
                    <a:lumMod val="85000"/>
                  </a:schemeClr>
                </a:solidFill>
              </a:rPr>
              <a:t>.”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508518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„</a:t>
            </a:r>
            <a:r>
              <a:rPr lang="sr-Cyrl-RS" i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bg1">
                    <a:lumMod val="85000"/>
                  </a:schemeClr>
                </a:solidFill>
              </a:rPr>
              <a:t>Идеја да направимо игрицу мени се веома допала. Мислим да ће и други ученици лакше запамтити песме о Марку Краљевићу тако што уче кроз игру</a:t>
            </a:r>
            <a:r>
              <a:rPr lang="sr-Cyrl-RS" i="1" dirty="0" smtClean="0">
                <a:solidFill>
                  <a:schemeClr val="bg1">
                    <a:lumMod val="85000"/>
                  </a:schemeClr>
                </a:solidFill>
              </a:rPr>
              <a:t>.”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528" y="587727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„</a:t>
            </a:r>
            <a:r>
              <a:rPr lang="en-US" dirty="0" smtClean="0"/>
              <a:t> </a:t>
            </a:r>
            <a:r>
              <a:rPr lang="sr-Cyrl-RS" i="1" dirty="0" smtClean="0">
                <a:solidFill>
                  <a:schemeClr val="bg1">
                    <a:lumMod val="85000"/>
                  </a:schemeClr>
                </a:solidFill>
              </a:rPr>
              <a:t>Желела бих да има више оваквих часова. Лакше бисмо запамтили оно што учимо.”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6632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Инспирација</a:t>
            </a:r>
            <a:endParaRPr lang="en-US" sz="4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908720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Током обраде наставних теме из књижевности у условима онлајн наставе јавило се неколико изазова:</a:t>
            </a:r>
          </a:p>
          <a:p>
            <a:pPr>
              <a:buFontTx/>
              <a:buChar char="-"/>
            </a:pPr>
            <a:r>
              <a:rPr lang="sr-Cyrl-R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Како ученике мотивисати да прочитају књижевна дела, посебно дела народне књижевности?</a:t>
            </a:r>
          </a:p>
          <a:p>
            <a:pPr>
              <a:buFontTx/>
              <a:buChar char="-"/>
            </a:pPr>
            <a:r>
              <a:rPr lang="sr-Cyrl-R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r-Cyrl-R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Како проверити оствареност исхода?</a:t>
            </a:r>
          </a:p>
          <a:p>
            <a:pPr>
              <a:buFontTx/>
              <a:buChar char="-"/>
            </a:pPr>
            <a:r>
              <a:rPr lang="sr-Cyrl-R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r-Cyrl-R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Како обезбедити трајност знања?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79512" y="764704"/>
            <a:ext cx="8712968" cy="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12cm-white-symbol-question-mark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56376" y="1196752"/>
            <a:ext cx="1340768" cy="1340768"/>
          </a:xfrm>
          <a:prstGeom prst="rect">
            <a:avLst/>
          </a:prstGeom>
        </p:spPr>
      </p:pic>
      <p:pic>
        <p:nvPicPr>
          <p:cNvPr id="2056" name="Picture 8" descr="Interjection mark Stock Illustrations. 149 Interjection mark clip ..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799" b="10832"/>
          <a:stretch>
            <a:fillRect/>
          </a:stretch>
        </p:blipFill>
        <p:spPr bwMode="auto">
          <a:xfrm>
            <a:off x="7956376" y="3068960"/>
            <a:ext cx="1577914" cy="151216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79512" y="3501008"/>
            <a:ext cx="84969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r-Cyrl-R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Искористити предности учења кроз игру и пројектне наставе</a:t>
            </a:r>
          </a:p>
          <a:p>
            <a:endParaRPr lang="sr-Cyrl-RS" sz="20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FontTx/>
              <a:buChar char="-"/>
            </a:pPr>
            <a:r>
              <a:rPr lang="sr-Cyrl-R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Ангажовати ученике  кроз неколико различитих активности у заједничком креирању видљивог продукта рада, што ће довести до унутрашње  мотивације да проуче предвиђене садржаје и активно учествују у раду</a:t>
            </a:r>
          </a:p>
          <a:p>
            <a:endParaRPr lang="sr-Cyrl-RS" sz="20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FontTx/>
              <a:buChar char="-"/>
            </a:pPr>
            <a:r>
              <a:rPr lang="sr-Cyrl-R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Спојити елементе друштвене игре, онлајн квизова, стрипа и организовати активности у којима ће ученици повезивати знања, развијати вештине, испољити креативност и учествовати у </a:t>
            </a:r>
            <a:r>
              <a:rPr lang="sr-Cyrl-RS" sz="200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креирању садржаја уз </a:t>
            </a:r>
            <a:r>
              <a:rPr lang="sr-Cyrl-R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чију помоћ ће увежбати и проверити научено</a:t>
            </a:r>
          </a:p>
          <a:p>
            <a:pPr>
              <a:buFontTx/>
              <a:buChar char="-"/>
            </a:pPr>
            <a:endParaRPr lang="sr-Cyrl-RS" sz="20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sr-Cyrl-R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>
              <a:buFontTx/>
              <a:buChar char="-"/>
            </a:pPr>
            <a:endParaRPr lang="sr-Cyrl-RS" sz="20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2852936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Идеја: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6632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Продукт рада</a:t>
            </a:r>
            <a:endParaRPr lang="en-US" sz="4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79512" y="764704"/>
            <a:ext cx="8712968" cy="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9512" y="908720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solidFill>
                  <a:schemeClr val="bg1"/>
                </a:solidFill>
              </a:rPr>
              <a:t>- Као резултат пројекта настала је друштвена игра у онлајн формату, креирана помоћу алата </a:t>
            </a:r>
            <a:r>
              <a:rPr lang="sr-Latn-RS" sz="2000" i="1" dirty="0" smtClean="0">
                <a:solidFill>
                  <a:schemeClr val="bg1"/>
                </a:solidFill>
              </a:rPr>
              <a:t>Genially. </a:t>
            </a:r>
            <a:endParaRPr lang="en-US" sz="2000" i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708920"/>
            <a:ext cx="4471208" cy="25100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cxnSp>
        <p:nvCxnSpPr>
          <p:cNvPr id="10" name="Curved Connector 9"/>
          <p:cNvCxnSpPr/>
          <p:nvPr/>
        </p:nvCxnSpPr>
        <p:spPr>
          <a:xfrm>
            <a:off x="1691680" y="2708920"/>
            <a:ext cx="720080" cy="504056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227687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solidFill>
                  <a:schemeClr val="bg1"/>
                </a:solidFill>
              </a:rPr>
              <a:t>На почетку игре описана су правила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573016"/>
            <a:ext cx="2555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solidFill>
                  <a:schemeClr val="bg1"/>
                </a:solidFill>
              </a:rPr>
              <a:t>Као у свакој друштвеној игри, ту је коцкица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cxnSp>
        <p:nvCxnSpPr>
          <p:cNvPr id="15" name="Curved Connector 14"/>
          <p:cNvCxnSpPr/>
          <p:nvPr/>
        </p:nvCxnSpPr>
        <p:spPr>
          <a:xfrm>
            <a:off x="1259632" y="4221088"/>
            <a:ext cx="1152128" cy="144016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5589240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solidFill>
                  <a:schemeClr val="bg1"/>
                </a:solidFill>
              </a:rPr>
              <a:t>Ликови су у улози фигурица које се померају по табли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cxnSp>
        <p:nvCxnSpPr>
          <p:cNvPr id="19" name="Curved Connector 18"/>
          <p:cNvCxnSpPr/>
          <p:nvPr/>
        </p:nvCxnSpPr>
        <p:spPr>
          <a:xfrm flipV="1">
            <a:off x="1187624" y="5013176"/>
            <a:ext cx="1152128" cy="648072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131840" y="198884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solidFill>
                  <a:schemeClr val="bg1"/>
                </a:solidFill>
              </a:rPr>
              <a:t> Табла за игру је у препознатљивом формату друштвене игре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75856" y="5877272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solidFill>
                  <a:schemeClr val="bg1"/>
                </a:solidFill>
              </a:rPr>
              <a:t>На сваком пољу отвара се питање на које учесник мора одговорити како би наставио игру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cxnSp>
        <p:nvCxnSpPr>
          <p:cNvPr id="32" name="Curved Connector 31"/>
          <p:cNvCxnSpPr/>
          <p:nvPr/>
        </p:nvCxnSpPr>
        <p:spPr>
          <a:xfrm rot="5400000" flipH="1" flipV="1">
            <a:off x="4283968" y="5229200"/>
            <a:ext cx="792088" cy="504056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127776" y="4941168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solidFill>
                  <a:schemeClr val="bg1"/>
                </a:solidFill>
              </a:rPr>
              <a:t>Ту су и поља са изненађењима, која могу учеснику помоћи или га успорити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cxnSp>
        <p:nvCxnSpPr>
          <p:cNvPr id="38" name="Curved Connector 37"/>
          <p:cNvCxnSpPr/>
          <p:nvPr/>
        </p:nvCxnSpPr>
        <p:spPr>
          <a:xfrm rot="10800000">
            <a:off x="6732240" y="4149080"/>
            <a:ext cx="1008112" cy="720080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6660232" y="1772816"/>
            <a:ext cx="230425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glow rad="63500">
              <a:schemeClr val="bg1">
                <a:lumMod val="6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1200" dirty="0" err="1" smtClean="0">
                <a:hlinkClick r:id="rId3"/>
              </a:rPr>
              <a:t>https://view.genial.ly/5ea56466075c7c0dc0172c93/game-marko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7055768" y="2852936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solidFill>
                  <a:schemeClr val="bg1"/>
                </a:solidFill>
              </a:rPr>
              <a:t>Линк за приступ игри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cxnSp>
        <p:nvCxnSpPr>
          <p:cNvPr id="45" name="Curved Connector 44"/>
          <p:cNvCxnSpPr/>
          <p:nvPr/>
        </p:nvCxnSpPr>
        <p:spPr>
          <a:xfrm rot="16200000" flipV="1">
            <a:off x="8352420" y="2384884"/>
            <a:ext cx="648072" cy="576064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/>
          <p:nvPr/>
        </p:nvCxnSpPr>
        <p:spPr>
          <a:xfrm rot="16200000" flipH="1">
            <a:off x="5364088" y="2348880"/>
            <a:ext cx="504056" cy="216024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Начин и ток рада</a:t>
            </a:r>
            <a:endParaRPr lang="en-US" sz="4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9512" y="836712"/>
            <a:ext cx="8712968" cy="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1520" y="1124744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„</a:t>
            </a:r>
            <a:r>
              <a:rPr lang="sr-Cyrl-RS" dirty="0" smtClean="0">
                <a:solidFill>
                  <a:schemeClr val="bg1"/>
                </a:solidFill>
              </a:rPr>
              <a:t>Виртуелна учионица” за потребе онлајн наставе организована је помоћу платформе за учење Мудл.  У учионици се одвијала комуникација између ученика и наставника, ученицима су омогућена упутства, објашњења и приступ другим алатима коришћеним за сарадњу. Учионица на Мудлу била је полазна тачка одакле су водиле путање ка другим платформама. 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За директну комуникацију  и снимање прилога коришћена је платформа Зум. </a:t>
            </a:r>
          </a:p>
          <a:p>
            <a:endParaRPr lang="sr-Cyrl-RS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sr-Cyrl-R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Ток рада обухватио је уобичајене фазе пројектне наставе: припремање, подела задужења, истраживање, сарадња, креирање, представљање, евалуација. Комбиновани су индивидуални и групни облик рада. </a:t>
            </a:r>
          </a:p>
          <a:p>
            <a:endParaRPr lang="sr-Cyrl-RS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sr-Cyrl-R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Корелација је успостављена са наставом историје, ликовне културе и </a:t>
            </a:r>
            <a:r>
              <a:rPr lang="sr-Cyrl-R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информатике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sr-Cyrl-RS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sr-Cyrl-RS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sr-Cyrl-R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Активности су биле усмерене како на програмске садржаје, тако и на развој међупредметних компетенција (сарадња, комуникација, решавање проблема, естетичке, дигиталне, компетенције за учење).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88640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Припреме</a:t>
            </a:r>
            <a:endParaRPr lang="en-US" sz="4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07504" y="764704"/>
            <a:ext cx="8712968" cy="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zum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060848"/>
            <a:ext cx="3024336" cy="1836427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491880" y="2060848"/>
            <a:ext cx="5436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- Подела на групе направљена је током Зум састанка, коришћењем апликације  </a:t>
            </a:r>
            <a:r>
              <a:rPr lang="sr-Latn-RS" b="1" i="1" dirty="0" smtClean="0">
                <a:solidFill>
                  <a:schemeClr val="bg1">
                    <a:lumMod val="75000"/>
                  </a:schemeClr>
                </a:solidFill>
              </a:rPr>
              <a:t>Hat</a:t>
            </a:r>
            <a:r>
              <a:rPr lang="sr-Cyrl-RS" dirty="0" smtClean="0">
                <a:solidFill>
                  <a:schemeClr val="bg1"/>
                </a:solidFill>
              </a:rPr>
              <a:t>, методом случајног избора (из шешира се извлаче имена чланова група)</a:t>
            </a:r>
            <a:r>
              <a:rPr lang="sr-Latn-R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4221088"/>
            <a:ext cx="54360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- Ученици су добили приступ пројектном дневнику, организованом помоћу Гугл табела. У дневнику су добили упутства, пратили задатке, бележили своје активности, ток рада, коментарисали свој рад и рад </a:t>
            </a:r>
            <a:r>
              <a:rPr lang="sr-Cyrl-RS" dirty="0" smtClean="0">
                <a:solidFill>
                  <a:schemeClr val="bg1"/>
                </a:solidFill>
              </a:rPr>
              <a:t>група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365104"/>
            <a:ext cx="3024336" cy="1976937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220072" y="5589240"/>
            <a:ext cx="324036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hlinkClick r:id="rId4"/>
              </a:rPr>
              <a:t>https://docs.google.com/spreadsheets/d/1WucpcrE_7Ytr5-sOKJg3BckzHkqpzf1ukSkULit1Xas/edit#gid=643850899</a:t>
            </a:r>
            <a:endParaRPr lang="sr-Cyrl-RS" sz="1000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90872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Након упознавања са циљевима наставе направљен је план рада, подела задужења и дефинисани су рокови.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Истраживачки рад</a:t>
            </a:r>
            <a:endParaRPr lang="en-US" sz="4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79512" y="836712"/>
            <a:ext cx="8712968" cy="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1520" y="1340768"/>
            <a:ext cx="5328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- Први задатак је био индивидуални: прочитати одабране песме о Марку Краљевићу. Линкови ка текстовима песама постављени су у пројектни дневник. У дневнику су ученици могли да означе песме које су прочитали.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068960"/>
            <a:ext cx="5472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- Други задатак је био да се проуче додатни извори о Марку Краљевићу: уџбеник из историје, предложени садржаји на интернету, видео записи. Требало је упоредити историјски и поетски лик Марка Краљевића.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861048"/>
            <a:ext cx="3105432" cy="1899494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196752"/>
            <a:ext cx="2952328" cy="230880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79512" y="4869160"/>
            <a:ext cx="5256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- У овом делу је примењена диференцијација и индивидуализација: означени су садржаји које сви ученици треба да прочитају (основни ниво) и додатни садржаји за ученике који су више </a:t>
            </a:r>
            <a:r>
              <a:rPr lang="sr-Cyrl-RS" dirty="0" smtClean="0">
                <a:solidFill>
                  <a:schemeClr val="bg1"/>
                </a:solidFill>
              </a:rPr>
              <a:t>ангажовани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Сараднички рад</a:t>
            </a:r>
            <a:endParaRPr lang="en-US" sz="4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9512" y="836712"/>
            <a:ext cx="8712968" cy="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9512" y="908720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И сараднички рад  прошао је кроз неколико фаза: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628800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- Одабир назива игре, техником </a:t>
            </a:r>
            <a:r>
              <a:rPr lang="en-US" dirty="0" smtClean="0">
                <a:solidFill>
                  <a:schemeClr val="bg1"/>
                </a:solidFill>
              </a:rPr>
              <a:t>„</a:t>
            </a:r>
            <a:r>
              <a:rPr lang="sr-Cyrl-RS" dirty="0" smtClean="0">
                <a:solidFill>
                  <a:schemeClr val="bg1"/>
                </a:solidFill>
              </a:rPr>
              <a:t>олуја идеја” (</a:t>
            </a:r>
            <a:r>
              <a:rPr lang="sr-Latn-RS" i="1" dirty="0" smtClean="0">
                <a:solidFill>
                  <a:schemeClr val="bg1"/>
                </a:solidFill>
              </a:rPr>
              <a:t>brainstorming</a:t>
            </a:r>
            <a:r>
              <a:rPr lang="sr-Cyrl-RS" i="1" dirty="0" smtClean="0">
                <a:solidFill>
                  <a:schemeClr val="bg1"/>
                </a:solidFill>
              </a:rPr>
              <a:t>)</a:t>
            </a:r>
            <a:r>
              <a:rPr lang="sr-Latn-RS" i="1" dirty="0" smtClean="0">
                <a:solidFill>
                  <a:schemeClr val="bg1"/>
                </a:solidFill>
              </a:rPr>
              <a:t> </a:t>
            </a:r>
            <a:r>
              <a:rPr lang="sr-Cyrl-RS" i="1" dirty="0" smtClean="0">
                <a:solidFill>
                  <a:schemeClr val="bg1"/>
                </a:solidFill>
              </a:rPr>
              <a:t> </a:t>
            </a:r>
            <a:r>
              <a:rPr lang="sr-Cyrl-RS" dirty="0" smtClean="0">
                <a:solidFill>
                  <a:schemeClr val="bg1"/>
                </a:solidFill>
              </a:rPr>
              <a:t>помоћу алата </a:t>
            </a:r>
            <a:r>
              <a:rPr lang="sr-Latn-RS" dirty="0" smtClean="0">
                <a:solidFill>
                  <a:schemeClr val="bg1"/>
                </a:solidFill>
              </a:rPr>
              <a:t> </a:t>
            </a:r>
            <a:r>
              <a:rPr lang="sr-Latn-RS" b="1" i="1" dirty="0" smtClean="0">
                <a:solidFill>
                  <a:schemeClr val="bg1">
                    <a:lumMod val="75000"/>
                  </a:schemeClr>
                </a:solidFill>
              </a:rPr>
              <a:t>Tricider</a:t>
            </a:r>
            <a:r>
              <a:rPr lang="sr-Cyrl-RS" i="1" dirty="0" smtClean="0">
                <a:solidFill>
                  <a:schemeClr val="bg1"/>
                </a:solidFill>
              </a:rPr>
              <a:t>. </a:t>
            </a:r>
            <a:r>
              <a:rPr lang="sr-Cyrl-RS" dirty="0" smtClean="0">
                <a:solidFill>
                  <a:schemeClr val="bg1"/>
                </a:solidFill>
              </a:rPr>
              <a:t>Ученици су давали предлоге, коментарисали и гласали за најбољи.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980728"/>
            <a:ext cx="2736304" cy="1931656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156176" y="2996952"/>
            <a:ext cx="1997968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1000" dirty="0" err="1" smtClean="0">
                <a:hlinkClick r:id="rId3"/>
              </a:rPr>
              <a:t>https://www.tricider.com/admin/2cYFa2e9tmt/BoDLrZYDuZp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2996952"/>
            <a:ext cx="475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- Осмишљавање питања за квиз и одабир најбољих:  За сваку групу направљен је дељени документ са табелом у коју су ученици уносили предлоге питања, коментарисали их и бирали најбоља.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4725144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- У пројектни дневник ученици су уписивали запажања о току рада и сарадњи између чланова </a:t>
            </a:r>
            <a:r>
              <a:rPr lang="sr-Cyrl-RS" dirty="0" smtClean="0">
                <a:solidFill>
                  <a:schemeClr val="bg1"/>
                </a:solidFill>
              </a:rPr>
              <a:t>група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sr-Cyrl-RS" dirty="0" smtClean="0">
                <a:solidFill>
                  <a:schemeClr val="bg1"/>
                </a:solidFill>
              </a:rPr>
              <a:t> </a:t>
            </a:r>
            <a:endParaRPr lang="sr-Cyrl-RS" dirty="0" smtClean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573016"/>
            <a:ext cx="3744416" cy="2085897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763688" y="5805264"/>
            <a:ext cx="3222104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5"/>
              </a:rPr>
              <a:t>https://docs.google.com/document/d/1rOb5EtF9vCklHtTT-Sn4QyeoSBENB0CUf4HWn4LA7cU/edit?usp=sharing</a:t>
            </a:r>
            <a:endParaRPr lang="sr-Cyrl-RS" sz="10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5220072" y="5805264"/>
            <a:ext cx="3078088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6"/>
              </a:rPr>
              <a:t>https://docs.google.com/document/d/1bElnVgwF6nUdCfLxnqimFvxVtrzbapkqE_qF9NkX5vI/edit?usp=sharing</a:t>
            </a:r>
            <a:endParaRPr lang="sr-Cyrl-R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Креативан рад</a:t>
            </a:r>
            <a:endParaRPr lang="en-US" sz="4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9512" y="836712"/>
            <a:ext cx="8712968" cy="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9512" y="908720"/>
            <a:ext cx="89644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r-Cyrl-RS" dirty="0" smtClean="0">
                <a:solidFill>
                  <a:schemeClr val="bg1"/>
                </a:solidFill>
              </a:rPr>
              <a:t> Да би се игра направила, морали смо питања “пребацити” у дигиталну форму. Да би игра била занимљивија и допадљивија, биле су потребне илустрације.</a:t>
            </a:r>
          </a:p>
          <a:p>
            <a:pPr>
              <a:buFontTx/>
              <a:buChar char="-"/>
            </a:pPr>
            <a:r>
              <a:rPr lang="sr-Cyrl-RS" dirty="0" smtClean="0">
                <a:solidFill>
                  <a:schemeClr val="bg1"/>
                </a:solidFill>
              </a:rPr>
              <a:t> У овом делу ученици су сами бирали у којој групи ће радити, зависно од својих афинитета и креативних потенцијала. </a:t>
            </a:r>
          </a:p>
          <a:p>
            <a:pPr>
              <a:buFontTx/>
              <a:buChar char="-"/>
            </a:pPr>
            <a:r>
              <a:rPr lang="sr-Cyrl-RS" dirty="0" smtClean="0">
                <a:solidFill>
                  <a:schemeClr val="bg1"/>
                </a:solidFill>
              </a:rPr>
              <a:t> За коришћене апликације направљени су заједнички налози којима су сви ученици имали приступ, како би лакше сарађивали, а наставник имао увид и контролисао ток рада.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3140968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- Једна група ученика израђивала је дигитална квиз - питања уз помоћ апликације </a:t>
            </a:r>
            <a:r>
              <a:rPr lang="sr-Latn-RS" b="1" i="1" dirty="0" smtClean="0">
                <a:solidFill>
                  <a:schemeClr val="bg1">
                    <a:lumMod val="75000"/>
                  </a:schemeClr>
                </a:solidFill>
              </a:rPr>
              <a:t>Learning Apps</a:t>
            </a:r>
            <a:r>
              <a:rPr lang="sr-Latn-RS" dirty="0" smtClean="0">
                <a:solidFill>
                  <a:schemeClr val="bg1"/>
                </a:solidFill>
              </a:rPr>
              <a:t>. </a:t>
            </a:r>
            <a:endParaRPr lang="sr-Cyrl-RS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436510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- Једна група ученика илустровала је сцене из песама правећи стрипове помоћу алата </a:t>
            </a:r>
            <a:r>
              <a:rPr lang="sr-Latn-RS" b="1" i="1" dirty="0" smtClean="0">
                <a:solidFill>
                  <a:schemeClr val="bg1">
                    <a:lumMod val="75000"/>
                  </a:schemeClr>
                </a:solidFill>
              </a:rPr>
              <a:t>Storyboard That</a:t>
            </a:r>
            <a:r>
              <a:rPr lang="sr-Latn-RS" dirty="0" smtClean="0">
                <a:solidFill>
                  <a:schemeClr val="bg1"/>
                </a:solidFill>
              </a:rPr>
              <a:t>. </a:t>
            </a:r>
            <a:endParaRPr lang="sr-Cyrl-RS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5445224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- Ученици који су мање вешти у коришћењу дигиталних алата илустровали су сцене из песама</a:t>
            </a:r>
            <a:r>
              <a:rPr lang="sr-Latn-RS" dirty="0" smtClean="0">
                <a:solidFill>
                  <a:schemeClr val="bg1"/>
                </a:solidFill>
              </a:rPr>
              <a:t> </a:t>
            </a:r>
            <a:r>
              <a:rPr lang="sr-Cyrl-RS" dirty="0" smtClean="0">
                <a:solidFill>
                  <a:schemeClr val="bg1"/>
                </a:solidFill>
              </a:rPr>
              <a:t>цртежима. Њихови скенирани радови такође су се нашли у игри.</a:t>
            </a:r>
          </a:p>
        </p:txBody>
      </p:sp>
      <p:pic>
        <p:nvPicPr>
          <p:cNvPr id="9" name="Picture 8" descr="uros i mr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4077072"/>
            <a:ext cx="1512168" cy="1378277"/>
          </a:xfrm>
          <a:prstGeom prst="rect">
            <a:avLst/>
          </a:prstGeom>
        </p:spPr>
      </p:pic>
      <p:pic>
        <p:nvPicPr>
          <p:cNvPr id="10" name="Picture 9" descr="марко и буздован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192" y="5229200"/>
            <a:ext cx="1080120" cy="1348057"/>
          </a:xfrm>
          <a:prstGeom prst="rect">
            <a:avLst/>
          </a:prstGeom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2636912"/>
            <a:ext cx="1872208" cy="1343628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cxnSp>
        <p:nvCxnSpPr>
          <p:cNvPr id="18" name="Curved Connector 17"/>
          <p:cNvCxnSpPr/>
          <p:nvPr/>
        </p:nvCxnSpPr>
        <p:spPr>
          <a:xfrm flipV="1">
            <a:off x="5868144" y="3429000"/>
            <a:ext cx="936104" cy="144016"/>
          </a:xfrm>
          <a:prstGeom prst="curvedConnector3">
            <a:avLst>
              <a:gd name="adj1" fmla="val 50000"/>
            </a:avLst>
          </a:prstGeom>
          <a:ln w="57150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>
            <a:off x="6444208" y="4581128"/>
            <a:ext cx="936104" cy="144016"/>
          </a:xfrm>
          <a:prstGeom prst="curvedConnector3">
            <a:avLst>
              <a:gd name="adj1" fmla="val 50000"/>
            </a:avLst>
          </a:prstGeom>
          <a:ln w="57150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>
            <a:off x="5436096" y="6165304"/>
            <a:ext cx="936104" cy="144016"/>
          </a:xfrm>
          <a:prstGeom prst="curvedConnector3">
            <a:avLst>
              <a:gd name="adj1" fmla="val 50000"/>
            </a:avLst>
          </a:prstGeom>
          <a:ln w="57150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452320" y="5589240"/>
            <a:ext cx="1584176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1000" dirty="0" err="1" smtClean="0">
                <a:hlinkClick r:id="rId5"/>
              </a:rPr>
              <a:t>https://padlet.com/olgicaspasojevic/j2a310uv7yw7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Завршни задатак и провера</a:t>
            </a:r>
            <a:endParaRPr lang="en-US" sz="4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9512" y="836712"/>
            <a:ext cx="8712968" cy="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9512" y="980728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- Мања група ученика имала је задатак да уз помоћ наставника провери тачност свих задатака, исправи материјалне и правописне грешке, допуни питања која недостају, све елементе повеже и сложи у целину и да тестира игру.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51521" y="4005064"/>
            <a:ext cx="8712968" cy="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9513" y="321297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Представљање пројекта</a:t>
            </a:r>
            <a:endParaRPr lang="en-US" sz="4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3" y="4221088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- Група ученика представила је пројекат  кроз видео, сниман уз помоћ Зум платформе: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15817" y="5373216"/>
            <a:ext cx="216024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1400" dirty="0" err="1" smtClean="0">
                <a:hlinkClick r:id="rId2"/>
              </a:rPr>
              <a:t>https://www.youtube.com/watch?v=JljFQNzs02k</a:t>
            </a:r>
            <a:endParaRPr lang="en-US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772816"/>
            <a:ext cx="2952328" cy="1649549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293096"/>
            <a:ext cx="3078651" cy="1728192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1006</Words>
  <Application>Microsoft Office PowerPoint</Application>
  <PresentationFormat>On-screen Show (4:3)</PresentationFormat>
  <Paragraphs>80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Spasojevic</dc:creator>
  <cp:lastModifiedBy>Spasojevic</cp:lastModifiedBy>
  <cp:revision>91</cp:revision>
  <dcterms:created xsi:type="dcterms:W3CDTF">2020-05-28T09:57:23Z</dcterms:created>
  <dcterms:modified xsi:type="dcterms:W3CDTF">2020-05-30T08:40:35Z</dcterms:modified>
</cp:coreProperties>
</file>